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702" r:id="rId2"/>
    <p:sldId id="701" r:id="rId3"/>
    <p:sldId id="732" r:id="rId4"/>
    <p:sldId id="635" r:id="rId5"/>
    <p:sldId id="734" r:id="rId6"/>
    <p:sldId id="735" r:id="rId7"/>
    <p:sldId id="270" r:id="rId8"/>
    <p:sldId id="741" r:id="rId9"/>
    <p:sldId id="742" r:id="rId10"/>
    <p:sldId id="704" r:id="rId11"/>
    <p:sldId id="743" r:id="rId12"/>
    <p:sldId id="744" r:id="rId13"/>
    <p:sldId id="644" r:id="rId14"/>
    <p:sldId id="646" r:id="rId15"/>
    <p:sldId id="74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B41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1"/>
    <p:restoredTop sz="94643"/>
  </p:normalViewPr>
  <p:slideViewPr>
    <p:cSldViewPr snapToGrid="0" snapToObjects="1">
      <p:cViewPr varScale="1">
        <p:scale>
          <a:sx n="109" d="100"/>
          <a:sy n="109" d="100"/>
        </p:scale>
        <p:origin x="1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0D0F6-4BBA-4A4D-A493-1C31315CEBB5}" type="datetimeFigureOut">
              <a:rPr lang="en-US" smtClean="0"/>
              <a:t>3/27/20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DCDFA-05F2-584B-BEEC-8EB2E841C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3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5ED6-13A2-7247-A896-F6998C805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41F65-EEEF-0844-971D-67B830890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60DD-BE9B-204B-8122-2C66D0C92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D50-208A-EF48-B6DC-44F30266067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FA2A-E612-1941-9FDB-8683B98A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33072-0926-D747-8D16-24CEF7501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9FF-19DD-B841-8AD7-42085BA34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7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89D63-DFD0-B349-96F5-48B30864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CC00A-BD62-5649-9DEF-A1AE02856C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FF5D-D1B4-E947-AC8C-BFE01DE64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D50-208A-EF48-B6DC-44F30266067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D861E-C4F2-9340-A289-7BF4B0CF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4099C-8B48-B24C-966D-CB7652C54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9FF-19DD-B841-8AD7-42085BA34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0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8B02CA-E6DC-594B-B50D-D4BEFB12F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D9866-0BDB-AA4F-9816-3BF70FDAC8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16DA8-A3B9-BC4A-9C36-5BC4B914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D50-208A-EF48-B6DC-44F30266067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6E07A-031F-A849-9343-D4E135E6A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5A86F-BDC7-E24A-967E-0117701F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9FF-19DD-B841-8AD7-42085BA34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8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body" sz="quarter" idx="13"/>
          </p:nvPr>
        </p:nvSpPr>
        <p:spPr>
          <a:xfrm>
            <a:off x="3724747" y="3211307"/>
            <a:ext cx="4727402" cy="448086"/>
          </a:xfrm>
          <a:prstGeom prst="rect">
            <a:avLst/>
          </a:prstGeom>
        </p:spPr>
        <p:txBody>
          <a:bodyPr wrap="none" anchor="ctr"/>
          <a:lstStyle>
            <a:lvl1pPr defTabSz="332832">
              <a:defRPr sz="2912" b="1">
                <a:solidFill>
                  <a:srgbClr val="0568AE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Double-click to edit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10891213" y="6035070"/>
            <a:ext cx="190884" cy="9504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29725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5229" y="6353662"/>
            <a:ext cx="2844800" cy="366183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595959"/>
                </a:solidFill>
                <a:latin typeface="Avenir Next Regular"/>
                <a:cs typeface="Avenir Next Regular"/>
              </a:defRPr>
            </a:lvl1pPr>
          </a:lstStyle>
          <a:p>
            <a:fld id="{09231E41-B4E7-9447-9BDB-8292D9820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95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55A6-4922-D44A-9BE1-9F725B47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5728C-9BC4-474F-B49C-68891918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B6833-1005-B547-BBDB-B43B511C0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D50-208A-EF48-B6DC-44F30266067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A4521-B247-D24A-865F-563854AC4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0BEE1-CB55-2D4E-A7C0-58312DA4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9FF-19DD-B841-8AD7-42085BA34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14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692E-928B-0F4C-9A77-95A9427E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BAE9B-56E1-ED43-ACAF-717344FB7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0BF3F8-F534-EA4C-B7EE-1F8FF75F0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D50-208A-EF48-B6DC-44F30266067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92C90-DD0E-9946-99DE-A020D33BA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2BD13-15AB-AF41-B3A5-33318382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9FF-19DD-B841-8AD7-42085BA34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3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ABDCD-C654-604D-B7F4-711096BF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75D87-06BD-2240-8BBF-CEC9A4E65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22EC7D-74F6-5D44-BB5C-094A3D7A80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1F4EE-E9EE-634E-8D49-0AAD75966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D50-208A-EF48-B6DC-44F30266067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260DE-DDD5-234F-BA74-91F81194B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E972F-8215-104D-80DD-1BFAB40B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9FF-19DD-B841-8AD7-42085BA34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3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5E19-25B3-4C4A-AB86-320801AD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0C4C6-5872-214D-BD20-B1F7FD5A7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805D34-B877-A940-9178-8483B6FA0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99BB85-CF10-1F48-AF4F-17004A19DA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11CD5-0560-4B4E-9378-F02A65D1C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A18B2-58B4-554C-B1C5-5776DAB5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D50-208A-EF48-B6DC-44F30266067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EBF896-A985-3B4F-826C-61AC6033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2E8A0-AEF2-214D-BA59-125836E1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9FF-19DD-B841-8AD7-42085BA34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2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27D9-7B90-BF47-BE2A-F79D3411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64367-B54E-5A4E-A485-1E6018A87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D50-208A-EF48-B6DC-44F30266067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07E653-170B-A14B-87DD-2A3D7350B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9BE0D6-FB95-3F45-8ED8-6C77A7B9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9FF-19DD-B841-8AD7-42085BA34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489E7-14C9-1C4D-8A85-F1738A46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D50-208A-EF48-B6DC-44F30266067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061B68-F451-694F-9F58-7AA8113F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D0CC8-D1B8-B645-AEAE-0EFD8AF6B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9FF-19DD-B841-8AD7-42085BA34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F07CE-1AF3-9947-9B27-E9AF693C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9E8E6-7796-A145-BAB0-74B77E18C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F4AEF-5F01-CF42-8C7A-6FBEE7A4F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BA169-2B4C-5444-BC32-50F58F7D8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D50-208A-EF48-B6DC-44F30266067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CE889-A0F8-CC42-8737-221EF3CC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401567-2C04-D14F-8036-FDA04951D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9FF-19DD-B841-8AD7-42085BA34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4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8A93-50AE-D34D-BF53-512165E97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3C2B99-C404-AF45-8D85-582BC1B89E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806F9-4F43-9F46-835C-4CB8352AD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D2D92-78BF-8949-9E7E-5C3C3B0A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B2D50-208A-EF48-B6DC-44F30266067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BFB30-A881-904B-AC36-0CB68A88D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DE92E-DF1B-7548-8A33-504C7461B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09FF-19DD-B841-8AD7-42085BA34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3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642054-A1A8-AA4F-96D9-C6C77FA1D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544E1-20C3-4E44-A6B2-181F61ED1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22D13-8786-C045-B31B-B63E88CEE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B2D50-208A-EF48-B6DC-44F302660678}" type="datetimeFigureOut">
              <a:rPr lang="en-US" smtClean="0"/>
              <a:t>3/27/20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0F333-C2B1-5144-BA7E-839032541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97C39-E1F2-7A49-A7BD-B86B08013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A09FF-19DD-B841-8AD7-42085BA34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8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D1810E-57B8-1D47-8FFD-B9557105A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30" y="1360915"/>
            <a:ext cx="9778629" cy="124568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3589012-686B-5446-83FF-38F16014AA02}"/>
              </a:ext>
            </a:extLst>
          </p:cNvPr>
          <p:cNvSpPr txBox="1">
            <a:spLocks/>
          </p:cNvSpPr>
          <p:nvPr/>
        </p:nvSpPr>
        <p:spPr>
          <a:xfrm>
            <a:off x="1187529" y="3177413"/>
            <a:ext cx="9167753" cy="46166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332B41"/>
                </a:solidFill>
                <a:latin typeface="Avenir Next" panose="020B0503020202020204" pitchFamily="34" charset="0"/>
              </a:rPr>
              <a:t>Getting started on </a:t>
            </a:r>
            <a:r>
              <a:rPr lang="en-US" sz="3200" dirty="0" err="1">
                <a:solidFill>
                  <a:srgbClr val="332B41"/>
                </a:solidFill>
                <a:latin typeface="Avenir Next" panose="020B0503020202020204" pitchFamily="34" charset="0"/>
              </a:rPr>
              <a:t>CareerVillage.org</a:t>
            </a:r>
            <a:endParaRPr lang="en-US" sz="3200" dirty="0">
              <a:solidFill>
                <a:srgbClr val="332B41"/>
              </a:solidFill>
              <a:latin typeface="Avenir Next" panose="020B0503020202020204" pitchFamily="34" charset="0"/>
            </a:endParaRPr>
          </a:p>
          <a:p>
            <a:endParaRPr lang="en-US" sz="1000" dirty="0">
              <a:solidFill>
                <a:srgbClr val="332B41"/>
              </a:solidFill>
              <a:latin typeface="Avenir Next" panose="020B0503020202020204" pitchFamily="34" charset="0"/>
            </a:endParaRPr>
          </a:p>
          <a:p>
            <a:endParaRPr lang="en-US" sz="3200" dirty="0">
              <a:solidFill>
                <a:srgbClr val="332B41"/>
              </a:solidFill>
              <a:latin typeface="Avenir Next" panose="020B0503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579EB7E-CF2B-9441-8033-3510A4AFBFC4}"/>
              </a:ext>
            </a:extLst>
          </p:cNvPr>
          <p:cNvSpPr txBox="1">
            <a:spLocks/>
          </p:cNvSpPr>
          <p:nvPr/>
        </p:nvSpPr>
        <p:spPr>
          <a:xfrm>
            <a:off x="1187529" y="5345410"/>
            <a:ext cx="7516204" cy="9991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solidFill>
                <a:srgbClr val="332B4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21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C23B95-2376-8B4E-9BC5-B8D1C49F87E0}"/>
              </a:ext>
            </a:extLst>
          </p:cNvPr>
          <p:cNvSpPr txBox="1"/>
          <p:nvPr/>
        </p:nvSpPr>
        <p:spPr>
          <a:xfrm>
            <a:off x="591997" y="469835"/>
            <a:ext cx="11079303" cy="1182225"/>
          </a:xfrm>
          <a:prstGeom prst="rect">
            <a:avLst/>
          </a:prstGeom>
          <a:noFill/>
        </p:spPr>
        <p:txBody>
          <a:bodyPr wrap="square" lIns="0" tIns="0" rIns="0" bIns="88751" rtlCol="0">
            <a:spAutoFit/>
          </a:bodyPr>
          <a:lstStyle/>
          <a:p>
            <a:r>
              <a:rPr lang="en-US" sz="3500" dirty="0">
                <a:solidFill>
                  <a:srgbClr val="332B41"/>
                </a:solidFill>
                <a:latin typeface="Avenir Next" panose="020B0503020202020204" pitchFamily="34" charset="0"/>
                <a:cs typeface="Lato Regular"/>
              </a:rPr>
              <a:t>1. VERY IMPORTANT: Sign up via your unique classroom URL </a:t>
            </a:r>
            <a:r>
              <a:rPr lang="en-US" sz="3500" b="1" dirty="0">
                <a:solidFill>
                  <a:srgbClr val="9437FF"/>
                </a:solidFill>
                <a:latin typeface="Avenir Next" panose="020B0503020202020204" pitchFamily="34" charset="0"/>
                <a:cs typeface="Lato Regular"/>
              </a:rPr>
              <a:t>OR </a:t>
            </a:r>
            <a:r>
              <a:rPr lang="en-US" sz="3600" dirty="0">
                <a:solidFill>
                  <a:srgbClr val="332B41"/>
                </a:solidFill>
                <a:latin typeface="Avenir Next" panose="020B0503020202020204" pitchFamily="34" charset="0"/>
                <a:cs typeface="Lato Regular"/>
              </a:rPr>
              <a:t>class code</a:t>
            </a:r>
            <a:endParaRPr lang="en-US" sz="3600" dirty="0">
              <a:solidFill>
                <a:srgbClr val="332B4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7AC946-BD7D-754C-86CC-3FCB597BBB4D}"/>
              </a:ext>
            </a:extLst>
          </p:cNvPr>
          <p:cNvSpPr/>
          <p:nvPr/>
        </p:nvSpPr>
        <p:spPr>
          <a:xfrm>
            <a:off x="3429000" y="5969000"/>
            <a:ext cx="2921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B9AD5-7298-3148-8405-AD86F86179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891212" y="6083300"/>
            <a:ext cx="386387" cy="46819"/>
          </a:xfrm>
        </p:spPr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750576-0C54-B345-A141-DC422D9CD136}"/>
              </a:ext>
            </a:extLst>
          </p:cNvPr>
          <p:cNvSpPr/>
          <p:nvPr/>
        </p:nvSpPr>
        <p:spPr>
          <a:xfrm>
            <a:off x="2679700" y="5664200"/>
            <a:ext cx="3683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8D9DCC-0EA6-5348-A470-22A14D50A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892" y="2175280"/>
            <a:ext cx="7711543" cy="4186266"/>
          </a:xfrm>
          <a:prstGeom prst="rect">
            <a:avLst/>
          </a:prstGeom>
          <a:effectLst>
            <a:outerShdw blurRad="419100" dist="215900" dir="102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22305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C23B95-2376-8B4E-9BC5-B8D1C49F87E0}"/>
              </a:ext>
            </a:extLst>
          </p:cNvPr>
          <p:cNvSpPr txBox="1"/>
          <p:nvPr/>
        </p:nvSpPr>
        <p:spPr>
          <a:xfrm>
            <a:off x="591997" y="469835"/>
            <a:ext cx="11079303" cy="628227"/>
          </a:xfrm>
          <a:prstGeom prst="rect">
            <a:avLst/>
          </a:prstGeom>
          <a:noFill/>
        </p:spPr>
        <p:txBody>
          <a:bodyPr wrap="square" lIns="0" tIns="0" rIns="0" bIns="88751" rtlCol="0">
            <a:spAutoFit/>
          </a:bodyPr>
          <a:lstStyle/>
          <a:p>
            <a:r>
              <a:rPr lang="en-US" sz="3500" dirty="0">
                <a:solidFill>
                  <a:srgbClr val="332B41"/>
                </a:solidFill>
                <a:latin typeface="Avenir Next" panose="020B0503020202020204" pitchFamily="34" charset="0"/>
                <a:cs typeface="Lato Regular"/>
              </a:rPr>
              <a:t>Fill in the requested info</a:t>
            </a:r>
            <a:endParaRPr lang="en-US" sz="3600" dirty="0">
              <a:solidFill>
                <a:srgbClr val="332B4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7AC946-BD7D-754C-86CC-3FCB597BBB4D}"/>
              </a:ext>
            </a:extLst>
          </p:cNvPr>
          <p:cNvSpPr/>
          <p:nvPr/>
        </p:nvSpPr>
        <p:spPr>
          <a:xfrm>
            <a:off x="3429000" y="5969000"/>
            <a:ext cx="2921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B9AD5-7298-3148-8405-AD86F86179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891212" y="6083300"/>
            <a:ext cx="386387" cy="46819"/>
          </a:xfrm>
        </p:spPr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750576-0C54-B345-A141-DC422D9CD136}"/>
              </a:ext>
            </a:extLst>
          </p:cNvPr>
          <p:cNvSpPr/>
          <p:nvPr/>
        </p:nvSpPr>
        <p:spPr>
          <a:xfrm>
            <a:off x="2679700" y="5664200"/>
            <a:ext cx="3683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CD70C9-E756-6F4F-89A6-92A446BF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374" y="1521300"/>
            <a:ext cx="4785225" cy="5016897"/>
          </a:xfrm>
          <a:prstGeom prst="rect">
            <a:avLst/>
          </a:prstGeom>
          <a:effectLst>
            <a:outerShdw blurRad="419100" dist="215900" dir="102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C2F64A-5A96-234C-B964-EF902D0C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08" y="1521299"/>
            <a:ext cx="4629193" cy="5016897"/>
          </a:xfrm>
          <a:prstGeom prst="rect">
            <a:avLst/>
          </a:prstGeom>
          <a:effectLst>
            <a:outerShdw blurRad="419100" dist="215900" dir="102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10754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C23B95-2376-8B4E-9BC5-B8D1C49F87E0}"/>
              </a:ext>
            </a:extLst>
          </p:cNvPr>
          <p:cNvSpPr txBox="1"/>
          <p:nvPr/>
        </p:nvSpPr>
        <p:spPr>
          <a:xfrm>
            <a:off x="591997" y="469835"/>
            <a:ext cx="11079303" cy="628227"/>
          </a:xfrm>
          <a:prstGeom prst="rect">
            <a:avLst/>
          </a:prstGeom>
          <a:noFill/>
        </p:spPr>
        <p:txBody>
          <a:bodyPr wrap="square" lIns="0" tIns="0" rIns="0" bIns="88751" rtlCol="0">
            <a:spAutoFit/>
          </a:bodyPr>
          <a:lstStyle/>
          <a:p>
            <a:r>
              <a:rPr lang="en-US" sz="3500" dirty="0">
                <a:solidFill>
                  <a:srgbClr val="332B41"/>
                </a:solidFill>
                <a:latin typeface="Avenir Next" panose="020B0503020202020204" pitchFamily="34" charset="0"/>
                <a:cs typeface="Lato Regular"/>
              </a:rPr>
              <a:t>2. Take action! Ask your first question.</a:t>
            </a:r>
            <a:endParaRPr lang="en-US" sz="3600" dirty="0">
              <a:solidFill>
                <a:srgbClr val="332B4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7AC946-BD7D-754C-86CC-3FCB597BBB4D}"/>
              </a:ext>
            </a:extLst>
          </p:cNvPr>
          <p:cNvSpPr/>
          <p:nvPr/>
        </p:nvSpPr>
        <p:spPr>
          <a:xfrm>
            <a:off x="3429000" y="5969000"/>
            <a:ext cx="2921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B9AD5-7298-3148-8405-AD86F86179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891212" y="6083300"/>
            <a:ext cx="386387" cy="46819"/>
          </a:xfrm>
        </p:spPr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750576-0C54-B345-A141-DC422D9CD136}"/>
              </a:ext>
            </a:extLst>
          </p:cNvPr>
          <p:cNvSpPr/>
          <p:nvPr/>
        </p:nvSpPr>
        <p:spPr>
          <a:xfrm>
            <a:off x="2679700" y="5664200"/>
            <a:ext cx="3683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90EE9B-503D-F543-BB44-1A72355D4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16886"/>
            <a:ext cx="6422150" cy="5441114"/>
          </a:xfrm>
          <a:prstGeom prst="rect">
            <a:avLst/>
          </a:prstGeom>
          <a:effectLst>
            <a:outerShdw blurRad="419100" dist="215900" dir="102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801126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C23B95-2376-8B4E-9BC5-B8D1C49F87E0}"/>
              </a:ext>
            </a:extLst>
          </p:cNvPr>
          <p:cNvSpPr txBox="1"/>
          <p:nvPr/>
        </p:nvSpPr>
        <p:spPr>
          <a:xfrm>
            <a:off x="591997" y="469835"/>
            <a:ext cx="11079303" cy="1166836"/>
          </a:xfrm>
          <a:prstGeom prst="rect">
            <a:avLst/>
          </a:prstGeom>
          <a:noFill/>
        </p:spPr>
        <p:txBody>
          <a:bodyPr wrap="square" lIns="0" tIns="0" rIns="0" bIns="88751" rtlCol="0">
            <a:spAutoFit/>
          </a:bodyPr>
          <a:lstStyle/>
          <a:p>
            <a:r>
              <a:rPr lang="en-US" sz="3500" dirty="0">
                <a:solidFill>
                  <a:srgbClr val="332B41"/>
                </a:solidFill>
                <a:latin typeface="Avenir Next" panose="020B0503020202020204" pitchFamily="34" charset="0"/>
                <a:cs typeface="Lato Regular"/>
              </a:rPr>
              <a:t>3. Join your group by going to:</a:t>
            </a:r>
          </a:p>
          <a:p>
            <a:r>
              <a:rPr lang="en-US" sz="3500" b="1" dirty="0">
                <a:solidFill>
                  <a:srgbClr val="FF0000"/>
                </a:solidFill>
                <a:latin typeface="Avenir Next" panose="020B0503020202020204" pitchFamily="34" charset="0"/>
                <a:cs typeface="Lato Regular"/>
              </a:rPr>
              <a:t>{INSERT GROUP URL}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7AC946-BD7D-754C-86CC-3FCB597BBB4D}"/>
              </a:ext>
            </a:extLst>
          </p:cNvPr>
          <p:cNvSpPr/>
          <p:nvPr/>
        </p:nvSpPr>
        <p:spPr>
          <a:xfrm>
            <a:off x="3429000" y="5969000"/>
            <a:ext cx="2921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B9AD5-7298-3148-8405-AD86F86179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891212" y="6083300"/>
            <a:ext cx="386387" cy="46819"/>
          </a:xfrm>
        </p:spPr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750576-0C54-B345-A141-DC422D9CD136}"/>
              </a:ext>
            </a:extLst>
          </p:cNvPr>
          <p:cNvSpPr/>
          <p:nvPr/>
        </p:nvSpPr>
        <p:spPr>
          <a:xfrm>
            <a:off x="2679700" y="5664200"/>
            <a:ext cx="3683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81F3F-1901-8C46-A59A-D2511C3F3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188" y="2307131"/>
            <a:ext cx="6850920" cy="4367989"/>
          </a:xfrm>
          <a:prstGeom prst="rect">
            <a:avLst/>
          </a:prstGeom>
          <a:effectLst>
            <a:outerShdw blurRad="419100" dist="215900" dir="102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305539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C23B95-2376-8B4E-9BC5-B8D1C49F87E0}"/>
              </a:ext>
            </a:extLst>
          </p:cNvPr>
          <p:cNvSpPr txBox="1"/>
          <p:nvPr/>
        </p:nvSpPr>
        <p:spPr>
          <a:xfrm>
            <a:off x="591997" y="496729"/>
            <a:ext cx="11079303" cy="1394590"/>
          </a:xfrm>
          <a:prstGeom prst="rect">
            <a:avLst/>
          </a:prstGeom>
          <a:noFill/>
        </p:spPr>
        <p:txBody>
          <a:bodyPr wrap="square" lIns="0" tIns="0" rIns="0" bIns="88751" rtlCol="0">
            <a:spAutoFit/>
          </a:bodyPr>
          <a:lstStyle/>
          <a:p>
            <a:pPr algn="l"/>
            <a:r>
              <a:rPr lang="en-US" sz="4240" dirty="0" err="1">
                <a:solidFill>
                  <a:srgbClr val="332B41"/>
                </a:solidFill>
                <a:latin typeface="Avenir Next" panose="020B0503020202020204" pitchFamily="34" charset="0"/>
                <a:cs typeface="Lato Regular"/>
              </a:rPr>
              <a:t>CareerVillage</a:t>
            </a:r>
            <a:r>
              <a:rPr lang="en-US" sz="4240" dirty="0">
                <a:solidFill>
                  <a:srgbClr val="332B41"/>
                </a:solidFill>
                <a:latin typeface="Avenir Next" panose="020B0503020202020204" pitchFamily="34" charset="0"/>
                <a:cs typeface="Lato Regular"/>
              </a:rPr>
              <a:t> will send your career question to its Professionals!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F455501-8443-7544-BBE7-1D547DB35196}"/>
              </a:ext>
            </a:extLst>
          </p:cNvPr>
          <p:cNvGrpSpPr/>
          <p:nvPr/>
        </p:nvGrpSpPr>
        <p:grpSpPr>
          <a:xfrm>
            <a:off x="3564312" y="2458288"/>
            <a:ext cx="7056295" cy="4057062"/>
            <a:chOff x="5242603" y="1741714"/>
            <a:chExt cx="3611112" cy="188018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7293EE-82D1-B94A-9DFD-31F2B98B6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2603" y="1741714"/>
              <a:ext cx="3611112" cy="188018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C2B0D89-A31F-2E4B-B80D-DC09BE7D9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9719" y="1886857"/>
              <a:ext cx="2332279" cy="1584476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7EAAA25-66A1-284B-B886-9066292859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98" y="2771478"/>
            <a:ext cx="4903531" cy="341898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B6D584-D72D-CC48-A7AB-F37608F2AA2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891212" y="6045200"/>
            <a:ext cx="348287" cy="84919"/>
          </a:xfrm>
        </p:spPr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8B588A-9576-224C-AF0F-A0AF5DF66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28" y="2294313"/>
            <a:ext cx="3276198" cy="456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0880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AC23B95-2376-8B4E-9BC5-B8D1C49F87E0}"/>
              </a:ext>
            </a:extLst>
          </p:cNvPr>
          <p:cNvSpPr txBox="1"/>
          <p:nvPr/>
        </p:nvSpPr>
        <p:spPr>
          <a:xfrm>
            <a:off x="591997" y="503086"/>
            <a:ext cx="11079303" cy="6229760"/>
          </a:xfrm>
          <a:prstGeom prst="rect">
            <a:avLst/>
          </a:prstGeom>
          <a:noFill/>
        </p:spPr>
        <p:txBody>
          <a:bodyPr wrap="square" lIns="0" tIns="0" rIns="0" bIns="88751" rtlCol="0">
            <a:spAutoFit/>
          </a:bodyPr>
          <a:lstStyle/>
          <a:p>
            <a:r>
              <a:rPr lang="en-US" sz="3500" dirty="0">
                <a:solidFill>
                  <a:srgbClr val="332B41"/>
                </a:solidFill>
                <a:latin typeface="Avenir Next" panose="020B0503020202020204" pitchFamily="34" charset="0"/>
                <a:cs typeface="Lato Regular"/>
              </a:rPr>
              <a:t>Two tips:</a:t>
            </a:r>
          </a:p>
          <a:p>
            <a:endParaRPr lang="en-US" sz="3500" b="1" dirty="0">
              <a:solidFill>
                <a:srgbClr val="332B41"/>
              </a:solidFill>
              <a:latin typeface="Avenir Next" panose="020B0503020202020204" pitchFamily="34" charset="0"/>
              <a:cs typeface="Lato Regular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🙏</a:t>
            </a:r>
            <a:r>
              <a:rPr lang="en-US" dirty="0"/>
              <a:t>  </a:t>
            </a:r>
            <a:r>
              <a:rPr lang="en-US" sz="3000" dirty="0">
                <a:solidFill>
                  <a:srgbClr val="332B41"/>
                </a:solidFill>
                <a:latin typeface="Avenir Next" panose="020B0503020202020204" pitchFamily="34" charset="0"/>
              </a:rPr>
              <a:t>Say thank you!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332B41"/>
              </a:solidFill>
              <a:latin typeface="Avenir Next" panose="020B0503020202020204" pitchFamily="34" charset="0"/>
            </a:endParaRPr>
          </a:p>
          <a:p>
            <a:r>
              <a:rPr lang="en-US" sz="3000" dirty="0">
                <a:solidFill>
                  <a:srgbClr val="332B41"/>
                </a:solidFill>
                <a:latin typeface="Avenir Next" panose="020B0503020202020204" pitchFamily="34" charset="0"/>
              </a:rPr>
              <a:t>	</a:t>
            </a:r>
            <a:r>
              <a:rPr lang="en-US" sz="2800" dirty="0">
                <a:solidFill>
                  <a:srgbClr val="332B41"/>
                </a:solidFill>
                <a:latin typeface="Avenir Next" panose="020B0503020202020204" pitchFamily="34" charset="0"/>
              </a:rPr>
              <a:t>Someone took time out of their day to write you career 	advice. Be sure to thank them in the comment section of 	the advice! It’s a great habit that will go a long way in your 	professional and personal life. </a:t>
            </a:r>
          </a:p>
          <a:p>
            <a:endParaRPr lang="en-US" sz="3000" dirty="0">
              <a:solidFill>
                <a:srgbClr val="332B41"/>
              </a:solidFill>
              <a:latin typeface="Avenir Next" panose="020B0503020202020204" pitchFamily="34" charset="0"/>
            </a:endParaRPr>
          </a:p>
          <a:p>
            <a:r>
              <a:rPr lang="en-US" sz="3000" dirty="0">
                <a:solidFill>
                  <a:srgbClr val="332B41"/>
                </a:solidFill>
                <a:latin typeface="Avenir Next" panose="020B0503020202020204" pitchFamily="34" charset="0"/>
              </a:rPr>
              <a:t>•   </a:t>
            </a:r>
            <a:r>
              <a:rPr lang="en-US" sz="4000" b="1" dirty="0">
                <a:solidFill>
                  <a:srgbClr val="0070C0"/>
                </a:solidFill>
                <a:latin typeface="Avenir Next" panose="020B0503020202020204" pitchFamily="34" charset="0"/>
              </a:rPr>
              <a:t>? </a:t>
            </a:r>
            <a:r>
              <a:rPr lang="en-US" sz="3000" b="1" dirty="0">
                <a:solidFill>
                  <a:srgbClr val="332B41"/>
                </a:solidFill>
                <a:latin typeface="Avenir Next" panose="020B0503020202020204" pitchFamily="34" charset="0"/>
              </a:rPr>
              <a:t> </a:t>
            </a:r>
            <a:r>
              <a:rPr lang="en-US" sz="3000" dirty="0">
                <a:solidFill>
                  <a:srgbClr val="332B41"/>
                </a:solidFill>
                <a:latin typeface="Avenir Next" panose="020B0503020202020204" pitchFamily="34" charset="0"/>
              </a:rPr>
              <a:t>Have a follow-up question? Ask! </a:t>
            </a:r>
          </a:p>
          <a:p>
            <a:r>
              <a:rPr lang="en-US" sz="3000" dirty="0">
                <a:solidFill>
                  <a:srgbClr val="332B41"/>
                </a:solidFill>
                <a:latin typeface="Avenir Next" panose="020B0503020202020204" pitchFamily="34" charset="0"/>
              </a:rPr>
              <a:t>	</a:t>
            </a:r>
            <a:r>
              <a:rPr lang="en-US" sz="2800" dirty="0">
                <a:solidFill>
                  <a:srgbClr val="332B41"/>
                </a:solidFill>
                <a:latin typeface="Avenir Next" panose="020B0503020202020204" pitchFamily="34" charset="0"/>
              </a:rPr>
              <a:t>You can use the comment section under the advice or post 	a new question! </a:t>
            </a:r>
          </a:p>
          <a:p>
            <a:endParaRPr lang="en-US" sz="3500" b="1" dirty="0">
              <a:solidFill>
                <a:srgbClr val="9437FF"/>
              </a:solidFill>
              <a:latin typeface="Avenir Next" panose="020B0503020202020204" pitchFamily="34" charset="0"/>
              <a:cs typeface="Lato Regular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7AC946-BD7D-754C-86CC-3FCB597BBB4D}"/>
              </a:ext>
            </a:extLst>
          </p:cNvPr>
          <p:cNvSpPr/>
          <p:nvPr/>
        </p:nvSpPr>
        <p:spPr>
          <a:xfrm>
            <a:off x="3429000" y="5969000"/>
            <a:ext cx="2921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B9AD5-7298-3148-8405-AD86F861795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0891212" y="6083300"/>
            <a:ext cx="386387" cy="46819"/>
          </a:xfrm>
        </p:spPr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1618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6BB310-F009-5447-BD36-3844EA02D4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A7F0E0"/>
              </a:gs>
              <a:gs pos="100000">
                <a:srgbClr val="C386F8"/>
              </a:gs>
            </a:gsLst>
            <a:lin ang="168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>
              <a:latin typeface="Avenir Next Regular"/>
              <a:cs typeface="Avenir Next Regula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3574F0-644A-474D-98DE-2B6F48CAC5DD}"/>
              </a:ext>
            </a:extLst>
          </p:cNvPr>
          <p:cNvSpPr/>
          <p:nvPr/>
        </p:nvSpPr>
        <p:spPr>
          <a:xfrm>
            <a:off x="330170" y="1640818"/>
            <a:ext cx="11531660" cy="357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800" b="1" dirty="0">
                <a:solidFill>
                  <a:srgbClr val="332B41"/>
                </a:solidFill>
                <a:latin typeface="Avenir Next Regular"/>
                <a:cs typeface="Avenir Next Regular"/>
              </a:rPr>
              <a:t>CareerVillage.org’s mission </a:t>
            </a:r>
            <a:r>
              <a:rPr lang="en-US" sz="4800" dirty="0">
                <a:solidFill>
                  <a:srgbClr val="332B41"/>
                </a:solidFill>
                <a:latin typeface="Avenir Next Regular"/>
                <a:cs typeface="Avenir Next Regular"/>
              </a:rPr>
              <a:t>is to democratize access to college and career advice for underserved youth.</a:t>
            </a:r>
            <a:endParaRPr lang="en-US" sz="3200" dirty="0">
              <a:solidFill>
                <a:srgbClr val="332B41"/>
              </a:solidFill>
              <a:latin typeface="Avenir Next Regular"/>
              <a:cs typeface="Avenir Next Regular"/>
            </a:endParaRPr>
          </a:p>
          <a:p>
            <a:pPr>
              <a:lnSpc>
                <a:spcPct val="130000"/>
              </a:lnSpc>
            </a:pPr>
            <a:endParaRPr lang="en-US" sz="3200" dirty="0">
              <a:solidFill>
                <a:srgbClr val="332B4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0198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31E41-B4E7-9447-9BDB-8292D9820A1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7350" y="552231"/>
            <a:ext cx="11256970" cy="5623074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600" dirty="0">
                <a:solidFill>
                  <a:srgbClr val="332B41"/>
                </a:solidFill>
                <a:latin typeface="Avenir Next Regular"/>
                <a:cs typeface="Avenir Next Regular"/>
              </a:rPr>
              <a:t>Young people are finishing their education unready for the jobs we need them to fill.</a:t>
            </a:r>
          </a:p>
          <a:p>
            <a:pPr>
              <a:lnSpc>
                <a:spcPct val="130000"/>
              </a:lnSpc>
            </a:pPr>
            <a:endParaRPr lang="en-US" sz="1000" dirty="0">
              <a:solidFill>
                <a:srgbClr val="332B41"/>
              </a:solidFill>
              <a:latin typeface="Avenir Next Regular"/>
              <a:cs typeface="Avenir Next Regula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332B41"/>
                </a:solidFill>
                <a:latin typeface="Avenir Next" panose="020B0503020202020204" pitchFamily="34" charset="0"/>
              </a:rPr>
              <a:t>Students are unready</a:t>
            </a:r>
            <a:r>
              <a:rPr lang="en-US" sz="2300" dirty="0">
                <a:solidFill>
                  <a:srgbClr val="332B41"/>
                </a:solidFill>
                <a:latin typeface="Avenir Next" panose="020B0503020202020204" pitchFamily="34" charset="0"/>
              </a:rPr>
              <a:t> – Millions of low-income youth have never had a conversation with an adult about careers before, have no clear career goals, and no career plans.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332B41"/>
                </a:solidFill>
                <a:latin typeface="Avenir Next" panose="020B0503020202020204" pitchFamily="34" charset="0"/>
              </a:rPr>
              <a:t>Traditional mentorship hasn’t scaled </a:t>
            </a:r>
            <a:r>
              <a:rPr lang="en-US" sz="2300" dirty="0">
                <a:solidFill>
                  <a:srgbClr val="332B41"/>
                </a:solidFill>
                <a:latin typeface="Avenir Next" panose="020B0503020202020204" pitchFamily="34" charset="0"/>
              </a:rPr>
              <a:t>– Students face long waitlists to get a mentor.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332B41"/>
                </a:solidFill>
                <a:latin typeface="Avenir Next" panose="020B0503020202020204" pitchFamily="34" charset="0"/>
              </a:rPr>
              <a:t>K-12 can’t solve the problem </a:t>
            </a:r>
            <a:r>
              <a:rPr lang="en-US" sz="2300" dirty="0">
                <a:solidFill>
                  <a:srgbClr val="332B41"/>
                </a:solidFill>
                <a:latin typeface="Avenir Next" panose="020B0503020202020204" pitchFamily="34" charset="0"/>
              </a:rPr>
              <a:t>– There are 500 students for every HS counselor in America.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 b="1" dirty="0">
                <a:solidFill>
                  <a:srgbClr val="332B41"/>
                </a:solidFill>
                <a:latin typeface="Avenir Next" panose="020B0503020202020204" pitchFamily="34" charset="0"/>
              </a:rPr>
              <a:t>Students turn to Google to learn about careers</a:t>
            </a:r>
            <a:endParaRPr lang="en-US" sz="2300" dirty="0">
              <a:solidFill>
                <a:srgbClr val="332B41"/>
              </a:solidFill>
              <a:latin typeface="Avenir Next" panose="020B0503020202020204" pitchFamily="34" charset="0"/>
            </a:endParaRPr>
          </a:p>
          <a:p>
            <a:pPr>
              <a:lnSpc>
                <a:spcPct val="130000"/>
              </a:lnSpc>
            </a:pPr>
            <a:endParaRPr lang="en-US" sz="4800" dirty="0">
              <a:solidFill>
                <a:srgbClr val="332B41"/>
              </a:solidFill>
              <a:latin typeface="Avenir Next Regular"/>
              <a:cs typeface="Avenir Next Regular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-4227633" y="5482840"/>
            <a:ext cx="12607932" cy="1384931"/>
            <a:chOff x="-4147349" y="4112130"/>
            <a:chExt cx="9455949" cy="103869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104" y="4112130"/>
              <a:ext cx="4733496" cy="103869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4147349" y="4112130"/>
              <a:ext cx="4733496" cy="1038698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2985" y="5568398"/>
            <a:ext cx="1001049" cy="12182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1280029" y="5061024"/>
            <a:ext cx="911971" cy="17969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2165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D4ED577-45AB-6C44-8CDB-34783D982464}"/>
              </a:ext>
            </a:extLst>
          </p:cNvPr>
          <p:cNvSpPr/>
          <p:nvPr/>
        </p:nvSpPr>
        <p:spPr>
          <a:xfrm>
            <a:off x="8369300" y="2124613"/>
            <a:ext cx="3360849" cy="342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b="1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Crowdsourced career advice</a:t>
            </a:r>
          </a:p>
          <a:p>
            <a:pPr marL="171042" indent="-171042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Questions from real students</a:t>
            </a:r>
          </a:p>
          <a:p>
            <a:pPr marL="171042" indent="-171042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Answers from real professionals</a:t>
            </a:r>
          </a:p>
          <a:p>
            <a:pPr marL="171042" indent="-171042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100% free for all</a:t>
            </a:r>
          </a:p>
          <a:p>
            <a:pPr marL="171042" indent="-171042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Indexed and searchable</a:t>
            </a:r>
          </a:p>
          <a:p>
            <a:pPr marL="171042" indent="-171042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Open access </a:t>
            </a:r>
            <a:r>
              <a:rPr lang="en-US" sz="1400" dirty="0">
                <a:solidFill>
                  <a:srgbClr val="332B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(This is a public site, so all information posted can be seen and shared with anyone within the </a:t>
            </a:r>
            <a:r>
              <a:rPr lang="en-US" sz="1400" dirty="0" err="1">
                <a:solidFill>
                  <a:srgbClr val="332B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CareerVillage.org</a:t>
            </a:r>
            <a:r>
              <a:rPr lang="en-US" sz="1400" dirty="0">
                <a:solidFill>
                  <a:srgbClr val="332B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community.)</a:t>
            </a: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F8DE1B7-0A21-7641-BF9C-D611871FF68B}"/>
              </a:ext>
            </a:extLst>
          </p:cNvPr>
          <p:cNvSpPr txBox="1">
            <a:spLocks/>
          </p:cNvSpPr>
          <p:nvPr/>
        </p:nvSpPr>
        <p:spPr>
          <a:xfrm>
            <a:off x="1026276" y="443647"/>
            <a:ext cx="6845001" cy="6631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1206">
              <a:spcBef>
                <a:spcPts val="88"/>
              </a:spcBef>
            </a:pPr>
            <a:r>
              <a:rPr lang="en-US" sz="4236" kern="0" spc="-4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Our</a:t>
            </a:r>
            <a:r>
              <a:rPr lang="en-US" sz="4236" kern="0" spc="18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4236" kern="0" spc="-4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solution</a:t>
            </a:r>
            <a:endParaRPr lang="en-US" sz="4236" kern="0" dirty="0">
              <a:solidFill>
                <a:srgbClr val="332B41"/>
              </a:solidFill>
              <a:latin typeface="Avenir Next" panose="020B0503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8C948-C1A4-284E-BDF0-C953A1F1A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76" y="1235421"/>
            <a:ext cx="7597024" cy="5355879"/>
          </a:xfrm>
          <a:prstGeom prst="rect">
            <a:avLst/>
          </a:prstGeom>
          <a:effectLst>
            <a:outerShdw blurRad="419100" dist="215900" dir="102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D1BE0-2FDA-2C49-9CFB-BF3A27C924A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132513" y="6496251"/>
            <a:ext cx="190884" cy="95049"/>
          </a:xfrm>
        </p:spPr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9035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65900" y="6353662"/>
            <a:ext cx="2844800" cy="366183"/>
          </a:xfrm>
        </p:spPr>
        <p:txBody>
          <a:bodyPr/>
          <a:lstStyle/>
          <a:p>
            <a:fld id="{09231E41-B4E7-9447-9BDB-8292D9820A1C}" type="slidenum">
              <a:rPr lang="en-US" smtClean="0">
                <a:solidFill>
                  <a:srgbClr val="332B41"/>
                </a:solidFill>
              </a:rPr>
              <a:pPr/>
              <a:t>5</a:t>
            </a:fld>
            <a:endParaRPr lang="en-US">
              <a:solidFill>
                <a:srgbClr val="332B4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061024"/>
            <a:ext cx="12192000" cy="17969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-4227633" y="1144641"/>
            <a:ext cx="12607932" cy="1384931"/>
            <a:chOff x="-4147349" y="4112130"/>
            <a:chExt cx="9455949" cy="103869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104" y="4112130"/>
              <a:ext cx="4733496" cy="10386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4147349" y="4112130"/>
              <a:ext cx="4733496" cy="1038698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6" y="1230200"/>
            <a:ext cx="1001049" cy="121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4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65900" y="6353662"/>
            <a:ext cx="2844800" cy="366183"/>
          </a:xfrm>
        </p:spPr>
        <p:txBody>
          <a:bodyPr/>
          <a:lstStyle/>
          <a:p>
            <a:fld id="{09231E41-B4E7-9447-9BDB-8292D9820A1C}" type="slidenum">
              <a:rPr lang="en-US" smtClean="0">
                <a:solidFill>
                  <a:srgbClr val="332B41"/>
                </a:solidFill>
              </a:rPr>
              <a:pPr/>
              <a:t>6</a:t>
            </a:fld>
            <a:endParaRPr lang="en-US">
              <a:solidFill>
                <a:srgbClr val="332B4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5061024"/>
            <a:ext cx="12192000" cy="179697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37319" y="4087178"/>
            <a:ext cx="11254681" cy="2002568"/>
            <a:chOff x="913063" y="2227573"/>
            <a:chExt cx="11276872" cy="200652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045935" y="2227573"/>
              <a:ext cx="9144000" cy="2006520"/>
            </a:xfrm>
            <a:prstGeom prst="rect">
              <a:avLst/>
            </a:prstGeom>
          </p:spPr>
        </p:pic>
        <p:pic>
          <p:nvPicPr>
            <p:cNvPr id="18" name="Picture 17" descr="4c6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3063" y="2571750"/>
              <a:ext cx="838200" cy="13335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-4227633" y="1144641"/>
            <a:ext cx="12607932" cy="1384931"/>
            <a:chOff x="-4147349" y="4112130"/>
            <a:chExt cx="9455949" cy="103869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104" y="4112130"/>
              <a:ext cx="4733496" cy="103869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-4147349" y="4112130"/>
              <a:ext cx="4733496" cy="1038698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756" y="1230200"/>
            <a:ext cx="1001049" cy="12182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9552" y="654366"/>
            <a:ext cx="12191999" cy="2051684"/>
          </a:xfrm>
          <a:prstGeom prst="rect">
            <a:avLst/>
          </a:prstGeom>
          <a:solidFill>
            <a:schemeClr val="lt1">
              <a:alpha val="73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DDC20-BAFB-994C-83A2-9CE88DCEEA39}"/>
              </a:ext>
            </a:extLst>
          </p:cNvPr>
          <p:cNvSpPr/>
          <p:nvPr/>
        </p:nvSpPr>
        <p:spPr>
          <a:xfrm>
            <a:off x="1668249" y="3073448"/>
            <a:ext cx="8855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332B41"/>
                </a:solidFill>
                <a:latin typeface="Avenir Next Regular"/>
                <a:cs typeface="Avenir Next Regular"/>
              </a:rPr>
              <a:t>CareerVillage.org</a:t>
            </a:r>
            <a:r>
              <a:rPr lang="en-US" sz="3600" dirty="0">
                <a:solidFill>
                  <a:srgbClr val="332B41"/>
                </a:solidFill>
                <a:latin typeface="Avenir Next Regular"/>
                <a:cs typeface="Avenir Next Regular"/>
              </a:rPr>
              <a:t> helps reverse this ratio.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85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99D31A-FD88-064A-980D-32FD4FB06AB2}"/>
              </a:ext>
            </a:extLst>
          </p:cNvPr>
          <p:cNvSpPr txBox="1"/>
          <p:nvPr/>
        </p:nvSpPr>
        <p:spPr>
          <a:xfrm>
            <a:off x="9340660" y="1541919"/>
            <a:ext cx="1213794" cy="749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71" b="1" dirty="0">
                <a:solidFill>
                  <a:srgbClr val="332B41"/>
                </a:solidFill>
                <a:latin typeface="Lato Regular"/>
                <a:cs typeface="Lato Regular"/>
              </a:rPr>
              <a:t>4M+</a:t>
            </a:r>
            <a:endParaRPr lang="en-US" sz="2718" b="1" dirty="0">
              <a:solidFill>
                <a:srgbClr val="332B41"/>
              </a:solidFill>
              <a:latin typeface="Lato Regular"/>
              <a:cs typeface="Lato Regular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0D56CB-4643-E447-AE49-A1FDB6AD9B64}"/>
              </a:ext>
            </a:extLst>
          </p:cNvPr>
          <p:cNvSpPr txBox="1"/>
          <p:nvPr/>
        </p:nvSpPr>
        <p:spPr>
          <a:xfrm>
            <a:off x="8879827" y="2418647"/>
            <a:ext cx="2253162" cy="11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30" dirty="0">
                <a:solidFill>
                  <a:srgbClr val="332B41"/>
                </a:solidFill>
                <a:latin typeface="Avenir Next" panose="020B0503020202020204" pitchFamily="34" charset="0"/>
                <a:cs typeface="Lato Regular"/>
              </a:rPr>
              <a:t>Unique online learners served</a:t>
            </a:r>
            <a:endParaRPr lang="en-US" sz="1359" dirty="0">
              <a:solidFill>
                <a:srgbClr val="332B41"/>
              </a:solidFill>
              <a:latin typeface="Avenir Next" panose="020B0503020202020204" pitchFamily="34" charset="0"/>
              <a:cs typeface="Lato Regular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5B49213-FA9B-E249-A4F2-1BDC5A6E8B19}"/>
              </a:ext>
            </a:extLst>
          </p:cNvPr>
          <p:cNvCxnSpPr/>
          <p:nvPr/>
        </p:nvCxnSpPr>
        <p:spPr>
          <a:xfrm>
            <a:off x="9285640" y="2288729"/>
            <a:ext cx="1323828" cy="0"/>
          </a:xfrm>
          <a:prstGeom prst="line">
            <a:avLst/>
          </a:prstGeom>
          <a:ln w="101600" cmpd="sng">
            <a:solidFill>
              <a:srgbClr val="A7F0E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F6F289E-7DE5-C74B-A354-18AABA24C0C9}"/>
              </a:ext>
            </a:extLst>
          </p:cNvPr>
          <p:cNvSpPr txBox="1"/>
          <p:nvPr/>
        </p:nvSpPr>
        <p:spPr>
          <a:xfrm>
            <a:off x="5684265" y="1528012"/>
            <a:ext cx="761747" cy="749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71" b="1" dirty="0">
                <a:solidFill>
                  <a:srgbClr val="332B41"/>
                </a:solidFill>
                <a:latin typeface="Lato Regular"/>
                <a:cs typeface="Lato Regular"/>
              </a:rPr>
              <a:t>8K</a:t>
            </a:r>
            <a:endParaRPr lang="en-US" sz="2718" b="1" dirty="0">
              <a:solidFill>
                <a:srgbClr val="332B41"/>
              </a:solidFill>
              <a:latin typeface="Lato Regular"/>
              <a:cs typeface="Lato Regular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19ED87-C840-8C4C-85BD-022F2C576608}"/>
              </a:ext>
            </a:extLst>
          </p:cNvPr>
          <p:cNvSpPr txBox="1"/>
          <p:nvPr/>
        </p:nvSpPr>
        <p:spPr>
          <a:xfrm>
            <a:off x="4997412" y="2404741"/>
            <a:ext cx="2135459" cy="11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30" dirty="0">
                <a:solidFill>
                  <a:srgbClr val="332B41"/>
                </a:solidFill>
                <a:latin typeface="Avenir Next" panose="020B0503020202020204" pitchFamily="34" charset="0"/>
                <a:cs typeface="Lato Regular"/>
              </a:rPr>
              <a:t>Career topic tags covered by questions</a:t>
            </a:r>
            <a:endParaRPr lang="en-US" sz="1359" dirty="0">
              <a:solidFill>
                <a:srgbClr val="332B41"/>
              </a:solidFill>
              <a:latin typeface="Avenir Next" panose="020B0503020202020204" pitchFamily="34" charset="0"/>
              <a:cs typeface="Lato Regular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940331-B445-D443-887A-F73209B8788D}"/>
              </a:ext>
            </a:extLst>
          </p:cNvPr>
          <p:cNvCxnSpPr/>
          <p:nvPr/>
        </p:nvCxnSpPr>
        <p:spPr>
          <a:xfrm>
            <a:off x="5403224" y="2274822"/>
            <a:ext cx="1323828" cy="0"/>
          </a:xfrm>
          <a:prstGeom prst="line">
            <a:avLst/>
          </a:prstGeom>
          <a:ln w="101600" cmpd="sng">
            <a:solidFill>
              <a:srgbClr val="A7F0E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4BA4BFC-9ADD-5F49-8756-417B39FE5015}"/>
              </a:ext>
            </a:extLst>
          </p:cNvPr>
          <p:cNvSpPr txBox="1"/>
          <p:nvPr/>
        </p:nvSpPr>
        <p:spPr>
          <a:xfrm>
            <a:off x="1694210" y="1541919"/>
            <a:ext cx="1039067" cy="749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71" b="1" dirty="0">
                <a:solidFill>
                  <a:srgbClr val="332B41"/>
                </a:solidFill>
                <a:latin typeface="Lato Regular"/>
                <a:cs typeface="Lato Regular"/>
              </a:rPr>
              <a:t>40K</a:t>
            </a:r>
            <a:endParaRPr lang="en-US" sz="2718" b="1" dirty="0">
              <a:solidFill>
                <a:srgbClr val="332B41"/>
              </a:solidFill>
              <a:latin typeface="Lato Regular"/>
              <a:cs typeface="Lato Regular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3A881F-9A2B-F444-B90C-235AE5404EA5}"/>
              </a:ext>
            </a:extLst>
          </p:cNvPr>
          <p:cNvSpPr txBox="1"/>
          <p:nvPr/>
        </p:nvSpPr>
        <p:spPr>
          <a:xfrm>
            <a:off x="1146017" y="2418647"/>
            <a:ext cx="2135459" cy="116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30" dirty="0">
                <a:solidFill>
                  <a:srgbClr val="332B41"/>
                </a:solidFill>
                <a:latin typeface="Avenir Next" panose="020B0503020202020204" pitchFamily="34" charset="0"/>
                <a:cs typeface="Lato Regular"/>
              </a:rPr>
              <a:t>Registered volunteers giving advice</a:t>
            </a:r>
            <a:endParaRPr lang="en-US" sz="1359" dirty="0">
              <a:solidFill>
                <a:srgbClr val="332B41"/>
              </a:solidFill>
              <a:latin typeface="Avenir Next" panose="020B0503020202020204" pitchFamily="34" charset="0"/>
              <a:cs typeface="Lato Regular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5E8C1DC-EAE0-C048-8BDE-C6FD282B2B93}"/>
              </a:ext>
            </a:extLst>
          </p:cNvPr>
          <p:cNvCxnSpPr/>
          <p:nvPr/>
        </p:nvCxnSpPr>
        <p:spPr>
          <a:xfrm>
            <a:off x="1551830" y="2288729"/>
            <a:ext cx="1323828" cy="0"/>
          </a:xfrm>
          <a:prstGeom prst="line">
            <a:avLst/>
          </a:prstGeom>
          <a:ln w="101600" cmpd="sng">
            <a:solidFill>
              <a:srgbClr val="A7F0E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C8B46-1479-804C-B67B-FC00B8D104D4}"/>
              </a:ext>
            </a:extLst>
          </p:cNvPr>
          <p:cNvSpPr/>
          <p:nvPr/>
        </p:nvSpPr>
        <p:spPr>
          <a:xfrm>
            <a:off x="8602480" y="4167504"/>
            <a:ext cx="2985461" cy="1938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42" indent="-171042">
              <a:lnSpc>
                <a:spcPct val="130000"/>
              </a:lnSpc>
              <a:buFont typeface="Arial"/>
              <a:buChar char="•"/>
            </a:pPr>
            <a:r>
              <a:rPr lang="en-US" sz="1553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Middle school ~20%</a:t>
            </a:r>
          </a:p>
          <a:p>
            <a:pPr marL="171042" indent="-171042">
              <a:lnSpc>
                <a:spcPct val="130000"/>
              </a:lnSpc>
              <a:buFont typeface="Arial"/>
              <a:buChar char="•"/>
            </a:pPr>
            <a:r>
              <a:rPr lang="en-US" sz="1553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High school ~50%</a:t>
            </a:r>
          </a:p>
          <a:p>
            <a:pPr marL="171042" indent="-171042">
              <a:lnSpc>
                <a:spcPct val="130000"/>
              </a:lnSpc>
              <a:buFont typeface="Arial"/>
              <a:buChar char="•"/>
            </a:pPr>
            <a:r>
              <a:rPr lang="en-US" sz="1553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College ~30%</a:t>
            </a:r>
          </a:p>
          <a:p>
            <a:pPr marL="171042" indent="-171042">
              <a:lnSpc>
                <a:spcPct val="130000"/>
              </a:lnSpc>
              <a:buFont typeface="Arial"/>
              <a:buChar char="•"/>
            </a:pPr>
            <a:r>
              <a:rPr lang="en-US" sz="1553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+ 50% underserved students (online &amp; </a:t>
            </a:r>
            <a:r>
              <a:rPr lang="en-US" sz="1553" dirty="0" err="1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ed</a:t>
            </a:r>
            <a:r>
              <a:rPr lang="en-US" sz="1553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outreach)</a:t>
            </a:r>
          </a:p>
          <a:p>
            <a:pPr marL="171042" indent="-171042">
              <a:lnSpc>
                <a:spcPct val="130000"/>
              </a:lnSpc>
              <a:buFont typeface="Arial"/>
              <a:buChar char="•"/>
            </a:pPr>
            <a:r>
              <a:rPr lang="en-US" sz="1553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+ 50% female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5279F2F-4E22-FE4A-9898-CEC505796643}"/>
              </a:ext>
            </a:extLst>
          </p:cNvPr>
          <p:cNvCxnSpPr/>
          <p:nvPr/>
        </p:nvCxnSpPr>
        <p:spPr>
          <a:xfrm>
            <a:off x="9947554" y="3586659"/>
            <a:ext cx="0" cy="509923"/>
          </a:xfrm>
          <a:prstGeom prst="straightConnector1">
            <a:avLst/>
          </a:prstGeom>
          <a:noFill/>
          <a:ln w="76200" cap="flat">
            <a:solidFill>
              <a:srgbClr val="FF40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1F06B2-C3E0-5A46-B473-1E832F57ACCB}"/>
              </a:ext>
            </a:extLst>
          </p:cNvPr>
          <p:cNvSpPr/>
          <p:nvPr/>
        </p:nvSpPr>
        <p:spPr>
          <a:xfrm>
            <a:off x="1225768" y="4363170"/>
            <a:ext cx="2135459" cy="695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553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1/3 are corporate partner volunteers!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67B528E-6994-AA4A-A3C2-E6FB60148B18}"/>
              </a:ext>
            </a:extLst>
          </p:cNvPr>
          <p:cNvCxnSpPr/>
          <p:nvPr/>
        </p:nvCxnSpPr>
        <p:spPr>
          <a:xfrm>
            <a:off x="2113613" y="3657581"/>
            <a:ext cx="0" cy="509923"/>
          </a:xfrm>
          <a:prstGeom prst="straightConnector1">
            <a:avLst/>
          </a:prstGeom>
          <a:noFill/>
          <a:ln w="76200" cap="flat">
            <a:solidFill>
              <a:srgbClr val="FF40FF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1F029EC2-6103-0146-9B08-6DDF468341C6}"/>
              </a:ext>
            </a:extLst>
          </p:cNvPr>
          <p:cNvSpPr txBox="1">
            <a:spLocks/>
          </p:cNvSpPr>
          <p:nvPr/>
        </p:nvSpPr>
        <p:spPr>
          <a:xfrm>
            <a:off x="1146017" y="474356"/>
            <a:ext cx="7580779" cy="711854"/>
          </a:xfrm>
          <a:prstGeom prst="rect">
            <a:avLst/>
          </a:prstGeom>
        </p:spPr>
        <p:txBody>
          <a:bodyPr/>
          <a:lstStyle>
            <a:lvl1pPr marL="0" marR="0" indent="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0" marR="0" indent="4572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0" marR="0" indent="9144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0" marR="0" indent="13716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0" marR="0" indent="18288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0" marR="0" indent="22860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0" marR="0" indent="27432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0" marR="0" indent="32004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0" marR="0" indent="3657600" algn="ctr" defTabSz="9144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algn="l" hangingPunct="1"/>
            <a:r>
              <a:rPr lang="en-US" sz="4240" b="0" dirty="0">
                <a:solidFill>
                  <a:srgbClr val="332B41"/>
                </a:solidFill>
                <a:latin typeface="Avenir Next" panose="020B0503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Impact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D8BFEB-5FF9-7B42-9B71-05E2C85D2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051" y="5838630"/>
            <a:ext cx="4196444" cy="53457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CC5825-C7C2-1047-B61D-773B4EB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4FA71-D4DF-CC4F-B891-5C7A4DE9764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5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428852" y="470443"/>
            <a:ext cx="5979683" cy="1024560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57" name="Picture 56" descr="d_025-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339833">
            <a:off x="-1793836" y="1884031"/>
            <a:ext cx="11313581" cy="11178869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1488393" y="2483790"/>
            <a:ext cx="3689728" cy="333356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205355" y="2099799"/>
            <a:ext cx="4255805" cy="333356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141820" y="1683547"/>
            <a:ext cx="4382879" cy="333356"/>
          </a:xfrm>
          <a:prstGeom prst="rect">
            <a:avLst/>
          </a:prstGeom>
          <a:solidFill>
            <a:srgbClr val="A7F0E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09680" y="387009"/>
            <a:ext cx="6543003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6400" b="1" dirty="0">
                <a:solidFill>
                  <a:srgbClr val="332B41"/>
                </a:solidFill>
                <a:latin typeface="Avenir Next Regular"/>
                <a:cs typeface="Avenir Next Regular"/>
              </a:rPr>
              <a:t>190 out of 195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112109" y="1574842"/>
            <a:ext cx="4516192" cy="129402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100" b="1" dirty="0">
                <a:solidFill>
                  <a:srgbClr val="332B41"/>
                </a:solidFill>
                <a:latin typeface="Avenir Next Regular"/>
                <a:cs typeface="Avenir Next Regular"/>
              </a:rPr>
              <a:t>Countries on Earth where online</a:t>
            </a:r>
          </a:p>
          <a:p>
            <a:pPr algn="ctr">
              <a:lnSpc>
                <a:spcPct val="120000"/>
              </a:lnSpc>
            </a:pPr>
            <a:r>
              <a:rPr lang="en-US" sz="2100" b="1" dirty="0">
                <a:solidFill>
                  <a:srgbClr val="332B41"/>
                </a:solidFill>
                <a:latin typeface="Avenir Next Regular"/>
                <a:cs typeface="Avenir Next Regular"/>
              </a:rPr>
              <a:t>learners used CareerVillage.org </a:t>
            </a:r>
          </a:p>
          <a:p>
            <a:pPr algn="ctr">
              <a:lnSpc>
                <a:spcPct val="120000"/>
              </a:lnSpc>
            </a:pPr>
            <a:r>
              <a:rPr lang="en-US" sz="2100" b="1" dirty="0">
                <a:solidFill>
                  <a:srgbClr val="332B41"/>
                </a:solidFill>
                <a:latin typeface="Avenir Next Regular"/>
                <a:cs typeface="Avenir Next Regular"/>
              </a:rPr>
              <a:t>to get career advice in 2018</a:t>
            </a:r>
            <a:endParaRPr lang="en-US" sz="1400" b="1" dirty="0">
              <a:solidFill>
                <a:srgbClr val="332B41"/>
              </a:solidFill>
              <a:latin typeface="Avenir Next Regular"/>
              <a:cs typeface="Avenir Next Regular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3119" y="1022911"/>
            <a:ext cx="3098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cs typeface="Helvetica"/>
              </a:rPr>
              <a:t>Countries most active on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cs typeface="Helvetica"/>
              </a:rPr>
              <a:t>CareerVillage.org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4791" y="1838831"/>
            <a:ext cx="2735270" cy="223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712" indent="-230712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cs typeface="Helvetica"/>
              </a:rPr>
              <a:t>USA</a:t>
            </a:r>
          </a:p>
          <a:p>
            <a:pPr marL="230712" indent="-230712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cs typeface="Helvetica"/>
              </a:rPr>
              <a:t>India</a:t>
            </a:r>
          </a:p>
          <a:p>
            <a:pPr marL="230712" indent="-230712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cs typeface="Helvetica"/>
              </a:rPr>
              <a:t>Canada</a:t>
            </a:r>
          </a:p>
          <a:p>
            <a:pPr marL="230712" indent="-230712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cs typeface="Helvetica"/>
              </a:rPr>
              <a:t>Philippines</a:t>
            </a:r>
          </a:p>
          <a:p>
            <a:pPr marL="230712" indent="-230712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cs typeface="Helvetica"/>
              </a:rPr>
              <a:t>United Kingdom</a:t>
            </a:r>
          </a:p>
          <a:p>
            <a:pPr marL="230712" indent="-230712">
              <a:lnSpc>
                <a:spcPct val="130000"/>
              </a:lnSpc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cs typeface="Helvetica"/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407761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6BB310-F009-5447-BD36-3844EA02D4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A7F0E0"/>
              </a:gs>
              <a:gs pos="100000">
                <a:srgbClr val="C386F8"/>
              </a:gs>
            </a:gsLst>
            <a:lin ang="1680000" scaled="0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en-US" sz="2400">
              <a:latin typeface="Avenir Next Regular"/>
              <a:cs typeface="Avenir Next Regula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3574F0-644A-474D-98DE-2B6F48CAC5DD}"/>
              </a:ext>
            </a:extLst>
          </p:cNvPr>
          <p:cNvSpPr/>
          <p:nvPr/>
        </p:nvSpPr>
        <p:spPr>
          <a:xfrm>
            <a:off x="330170" y="1007772"/>
            <a:ext cx="11531660" cy="429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7200" b="1" dirty="0">
                <a:solidFill>
                  <a:srgbClr val="332B41"/>
                </a:solidFill>
                <a:latin typeface="Avenir Next Regular"/>
                <a:cs typeface="Avenir Next Regular"/>
              </a:rPr>
              <a:t>Appendix: </a:t>
            </a:r>
          </a:p>
          <a:p>
            <a:pPr algn="ctr">
              <a:lnSpc>
                <a:spcPct val="130000"/>
              </a:lnSpc>
            </a:pPr>
            <a:r>
              <a:rPr lang="en-US" sz="7200" dirty="0">
                <a:solidFill>
                  <a:srgbClr val="332B41"/>
                </a:solidFill>
                <a:latin typeface="Avenir Next Regular"/>
                <a:cs typeface="Avenir Next Regular"/>
              </a:rPr>
              <a:t>STUDENT onboarding presentation</a:t>
            </a:r>
          </a:p>
        </p:txBody>
      </p:sp>
    </p:spTree>
    <p:extLst>
      <p:ext uri="{BB962C8B-B14F-4D97-AF65-F5344CB8AC3E}">
        <p14:creationId xmlns:p14="http://schemas.microsoft.com/office/powerpoint/2010/main" val="2623133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407</Words>
  <Application>Microsoft Macintosh PowerPoint</Application>
  <PresentationFormat>Widescreen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Avenir Next</vt:lpstr>
      <vt:lpstr>Avenir Next Regular</vt:lpstr>
      <vt:lpstr>Calibri</vt:lpstr>
      <vt:lpstr>Calibri Light</vt:lpstr>
      <vt:lpstr>Helvetica</vt:lpstr>
      <vt:lpstr>Lato</vt:lpstr>
      <vt:lpstr>Lato 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YoonJi Kim</dc:creator>
  <cp:lastModifiedBy>YoonJi Kim</cp:lastModifiedBy>
  <cp:revision>11</cp:revision>
  <cp:lastPrinted>2019-12-18T09:41:40Z</cp:lastPrinted>
  <dcterms:created xsi:type="dcterms:W3CDTF">2019-11-13T03:41:38Z</dcterms:created>
  <dcterms:modified xsi:type="dcterms:W3CDTF">2020-03-27T18:57:56Z</dcterms:modified>
</cp:coreProperties>
</file>