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9"/>
  </p:notesMasterIdLst>
  <p:sldIdLst>
    <p:sldId id="268" r:id="rId2"/>
    <p:sldId id="261" r:id="rId3"/>
    <p:sldId id="269" r:id="rId4"/>
    <p:sldId id="266" r:id="rId5"/>
    <p:sldId id="270" r:id="rId6"/>
    <p:sldId id="262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A53"/>
    <a:srgbClr val="865CAB"/>
    <a:srgbClr val="A7F0E0"/>
    <a:srgbClr val="FF8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68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5F48-DB8E-F342-8DA2-9EF97BC1E720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F4CA-F79D-5945-B087-158B3B59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CareerVillage is an online platform where you can ask any college and career related questions you have to actual professionals who have relevant experience. </a:t>
            </a:r>
          </a:p>
          <a:p>
            <a:r>
              <a:rPr lang="en-US" dirty="0" smtClean="0"/>
              <a:t>You will get personalized advice and guidance that will enable and empower you to become better prepared for your future.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F4CA-F79D-5945-B087-158B3B5921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rgbClr val="433A53"/>
                </a:solidFill>
              </a:rPr>
              <a:t>CareerVillage has over 10,000 registered professionals giving personalized career advice from hundreds of amazing companies, organizations, and institutions </a:t>
            </a:r>
            <a:endParaRPr lang="en-US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Our professionals hail from all backgrounds and cover career fields spanning from Accounting to Zoology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F4CA-F79D-5945-B087-158B3B5921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en-US" sz="1200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Students ask any college or career question on </a:t>
            </a:r>
            <a:r>
              <a:rPr lang="en-US" sz="1200" dirty="0" err="1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CareerVillage.org</a:t>
            </a:r>
            <a:r>
              <a:rPr lang="en-US" sz="1200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 from a computer or mobile device (Make sure to include context of WHY you have that question, 3-5 sentences)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en-US" sz="1200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CareerVillage sends that question out to our volunteer professionals with the experience and backgrounds to best answer that question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en-US" sz="1200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Once a volunteer answers a question, that student is alerted on their profile and with an email that their question has been answered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en-US" sz="1200" dirty="0" smtClean="0">
                <a:solidFill>
                  <a:srgbClr val="433A53"/>
                </a:solidFill>
                <a:latin typeface="Lato" charset="0"/>
                <a:ea typeface="Lato" charset="0"/>
                <a:cs typeface="Lato" charset="0"/>
              </a:rPr>
              <a:t>Students learn from the professional advice and leave a comment with a thank you note or a follow up question to that volunteer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F4CA-F79D-5945-B087-158B3B5921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589" y="6612900"/>
            <a:ext cx="2057400" cy="109728"/>
          </a:xfrm>
          <a:prstGeom prst="rect">
            <a:avLst/>
          </a:prstGeom>
        </p:spPr>
        <p:txBody>
          <a:bodyPr/>
          <a:lstStyle/>
          <a:p>
            <a:fld id="{34209015-B921-6F42-BADC-E5A289036C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69" y="702365"/>
            <a:ext cx="6636149" cy="1526835"/>
          </a:xfrm>
        </p:spPr>
        <p:txBody>
          <a:bodyPr anchor="b">
            <a:normAutofit/>
          </a:bodyPr>
          <a:lstStyle>
            <a:lvl1pPr>
              <a:defRPr lang="en-US" b="1" smtClean="0">
                <a:solidFill>
                  <a:srgbClr val="433A53"/>
                </a:solidFill>
                <a:effectLst/>
              </a:defRPr>
            </a:lvl1pPr>
          </a:lstStyle>
          <a:p>
            <a:endParaRPr lang="en-US" dirty="0">
              <a:solidFill>
                <a:srgbClr val="554C66"/>
              </a:solidFill>
              <a:effectLst/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601" y="2462340"/>
            <a:ext cx="7416800" cy="2489200"/>
          </a:xfrm>
          <a:prstGeom prst="rect">
            <a:avLst/>
          </a:prstGeom>
        </p:spPr>
      </p:pic>
      <p:pic>
        <p:nvPicPr>
          <p:cNvPr id="10" name="Picture 2" descr="CareerVillage_Logo_Wide_FullColor_393x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102" y="1113886"/>
            <a:ext cx="5531798" cy="70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64" y="6176090"/>
            <a:ext cx="3868985" cy="5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6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CBD4-08EE-534C-A172-C30BC5CF1B77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85D6-AB41-AF4B-8FAB-BB7F7FA4ED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433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1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tiff"/><Relationship Id="rId20" Type="http://schemas.openxmlformats.org/officeDocument/2006/relationships/image" Target="../media/image21.tiff"/><Relationship Id="rId10" Type="http://schemas.openxmlformats.org/officeDocument/2006/relationships/image" Target="../media/image11.tiff"/><Relationship Id="rId11" Type="http://schemas.openxmlformats.org/officeDocument/2006/relationships/image" Target="../media/image12.tiff"/><Relationship Id="rId12" Type="http://schemas.openxmlformats.org/officeDocument/2006/relationships/image" Target="../media/image13.tiff"/><Relationship Id="rId13" Type="http://schemas.openxmlformats.org/officeDocument/2006/relationships/image" Target="../media/image14.tiff"/><Relationship Id="rId14" Type="http://schemas.openxmlformats.org/officeDocument/2006/relationships/image" Target="../media/image15.tiff"/><Relationship Id="rId15" Type="http://schemas.openxmlformats.org/officeDocument/2006/relationships/image" Target="../media/image16.tiff"/><Relationship Id="rId16" Type="http://schemas.openxmlformats.org/officeDocument/2006/relationships/image" Target="../media/image17.tiff"/><Relationship Id="rId17" Type="http://schemas.openxmlformats.org/officeDocument/2006/relationships/image" Target="../media/image18.tiff"/><Relationship Id="rId18" Type="http://schemas.openxmlformats.org/officeDocument/2006/relationships/image" Target="../media/image19.tiff"/><Relationship Id="rId19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eervillag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61392" y="5063097"/>
            <a:ext cx="7686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433A53"/>
                </a:solidFill>
                <a:latin typeface="+mn-lt"/>
                <a:cs typeface="Lato Heavy"/>
              </a:rPr>
              <a:t>The website that gets your questions about college and careers answered online by actual working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3626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433A53"/>
                </a:solidFill>
                <a:latin typeface="+mn-lt"/>
                <a:ea typeface="Lato" charset="0"/>
                <a:cs typeface="Lato" charset="0"/>
              </a:rPr>
              <a:t>Who are our professionals?</a:t>
            </a:r>
            <a:endParaRPr lang="en-US" sz="4800" b="1" dirty="0">
              <a:solidFill>
                <a:srgbClr val="433A53"/>
              </a:solidFill>
              <a:latin typeface="+mn-lt"/>
              <a:ea typeface="Lato" charset="0"/>
              <a:cs typeface="Lato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92" y="3047545"/>
            <a:ext cx="892871" cy="892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153" y="3024980"/>
            <a:ext cx="1606376" cy="981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448" y="2951060"/>
            <a:ext cx="1401552" cy="118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91" y="2885683"/>
            <a:ext cx="1445846" cy="1445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983" y="3380442"/>
            <a:ext cx="1310809" cy="279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66" y="1826806"/>
            <a:ext cx="1429352" cy="483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083" y="1854748"/>
            <a:ext cx="1541293" cy="349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23" y="1556558"/>
            <a:ext cx="960866" cy="9608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384" y="1630634"/>
            <a:ext cx="1550150" cy="8754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09" y="1701113"/>
            <a:ext cx="804983" cy="8049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26" y="1453528"/>
            <a:ext cx="1470757" cy="11030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23" y="4528532"/>
            <a:ext cx="1137556" cy="756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347" y="4525571"/>
            <a:ext cx="1500736" cy="720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668" y="4453654"/>
            <a:ext cx="1262708" cy="669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677" y="4525571"/>
            <a:ext cx="623073" cy="6230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506" y="3169197"/>
            <a:ext cx="749599" cy="7495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64" y="4428239"/>
            <a:ext cx="817685" cy="8176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48" y="4459880"/>
            <a:ext cx="1092277" cy="8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26" y="335146"/>
            <a:ext cx="821554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433A53"/>
                </a:solidFill>
                <a:latin typeface="+mn-lt"/>
              </a:rPr>
              <a:t>How Q&amp;A Works on CareerVillage</a:t>
            </a:r>
            <a:endParaRPr lang="en-US" sz="4000" b="1" dirty="0">
              <a:solidFill>
                <a:srgbClr val="433A53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18" y="1745075"/>
            <a:ext cx="5265276" cy="127416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326" y="3308178"/>
            <a:ext cx="5399261" cy="10725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6486" y="1982201"/>
            <a:ext cx="33371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433A53"/>
                </a:solidFill>
              </a:rPr>
              <a:t>Students post a college or</a:t>
            </a:r>
            <a:br>
              <a:rPr lang="en-US" sz="2000" b="1" dirty="0" smtClean="0">
                <a:solidFill>
                  <a:srgbClr val="433A53"/>
                </a:solidFill>
              </a:rPr>
            </a:br>
            <a:r>
              <a:rPr lang="en-US" sz="2000" b="1" dirty="0" smtClean="0">
                <a:solidFill>
                  <a:srgbClr val="433A53"/>
                </a:solidFill>
              </a:rPr>
              <a:t>career related question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rgbClr val="433A53"/>
              </a:solidFill>
            </a:endParaRPr>
          </a:p>
          <a:p>
            <a:pPr marL="342900" indent="-342900">
              <a:buAutoNum type="arabicPeriod"/>
            </a:pPr>
            <a:endParaRPr lang="en-US" sz="2000" b="1" dirty="0" smtClean="0">
              <a:solidFill>
                <a:srgbClr val="433A53"/>
              </a:solidFill>
            </a:endParaRPr>
          </a:p>
          <a:p>
            <a:pPr marL="342900" indent="-342900">
              <a:buAutoNum type="arabicPeriod"/>
            </a:pPr>
            <a:endParaRPr lang="en-US" sz="2000" b="1" dirty="0">
              <a:solidFill>
                <a:srgbClr val="433A53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smtClean="0">
                <a:solidFill>
                  <a:srgbClr val="433A53"/>
                </a:solidFill>
              </a:rPr>
              <a:t>Working </a:t>
            </a:r>
            <a:r>
              <a:rPr lang="en-US" sz="2000" b="1" dirty="0">
                <a:solidFill>
                  <a:srgbClr val="433A53"/>
                </a:solidFill>
              </a:rPr>
              <a:t>professionals </a:t>
            </a:r>
            <a:br>
              <a:rPr lang="en-US" sz="2000" b="1" dirty="0">
                <a:solidFill>
                  <a:srgbClr val="433A53"/>
                </a:solidFill>
              </a:rPr>
            </a:br>
            <a:r>
              <a:rPr lang="en-US" sz="2000" b="1" dirty="0">
                <a:solidFill>
                  <a:srgbClr val="433A53"/>
                </a:solidFill>
              </a:rPr>
              <a:t> </a:t>
            </a:r>
            <a:r>
              <a:rPr lang="en-US" sz="2000" b="1" dirty="0" smtClean="0">
                <a:solidFill>
                  <a:srgbClr val="433A53"/>
                </a:solidFill>
              </a:rPr>
              <a:t>answer </a:t>
            </a:r>
            <a:r>
              <a:rPr lang="en-US" sz="2000" b="1" dirty="0">
                <a:solidFill>
                  <a:srgbClr val="433A53"/>
                </a:solidFill>
              </a:rPr>
              <a:t>that </a:t>
            </a:r>
            <a:r>
              <a:rPr lang="en-US" sz="2000" b="1" dirty="0" smtClean="0">
                <a:solidFill>
                  <a:srgbClr val="433A53"/>
                </a:solidFill>
              </a:rPr>
              <a:t>question</a:t>
            </a:r>
          </a:p>
          <a:p>
            <a:pPr marL="342900" indent="-342900">
              <a:buFontTx/>
              <a:buAutoNum type="arabicPeriod"/>
            </a:pPr>
            <a:endParaRPr lang="en-US" sz="2000" b="1" dirty="0">
              <a:solidFill>
                <a:srgbClr val="433A53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 dirty="0" smtClean="0">
              <a:solidFill>
                <a:srgbClr val="433A53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smtClean="0">
                <a:solidFill>
                  <a:srgbClr val="433A53"/>
                </a:solidFill>
              </a:rPr>
              <a:t>CareerVillage notifies students when their question is answered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0541" y="536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0923" y="4783015"/>
            <a:ext cx="3810000" cy="646331"/>
          </a:xfrm>
          <a:prstGeom prst="rect">
            <a:avLst/>
          </a:prstGeom>
          <a:noFill/>
          <a:ln>
            <a:solidFill>
              <a:srgbClr val="865CA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33A53"/>
                </a:solidFill>
              </a:rPr>
              <a:t>Notified through Email and your CareerVillage profile</a:t>
            </a:r>
            <a:endParaRPr lang="en-US" dirty="0">
              <a:solidFill>
                <a:srgbClr val="433A5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444" y="4541088"/>
            <a:ext cx="738098" cy="13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4" y="271341"/>
            <a:ext cx="835875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433A53"/>
                </a:solidFill>
                <a:latin typeface="+mn-lt"/>
              </a:rPr>
              <a:t>Your question’s detail matters!</a:t>
            </a:r>
            <a:endParaRPr lang="en-US" b="1" dirty="0">
              <a:solidFill>
                <a:srgbClr val="433A5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90" y="2239980"/>
            <a:ext cx="3622708" cy="3289196"/>
          </a:xfrm>
          <a:ln>
            <a:solidFill>
              <a:srgbClr val="865CAB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Details you can provide to improve your question</a:t>
            </a:r>
          </a:p>
          <a:p>
            <a:r>
              <a:rPr lang="en-US" sz="1700" dirty="0" smtClean="0"/>
              <a:t>Why are you interested in learning about this topic?</a:t>
            </a:r>
          </a:p>
          <a:p>
            <a:r>
              <a:rPr lang="en-US" sz="1700" dirty="0" smtClean="0"/>
              <a:t>Your grade level</a:t>
            </a:r>
          </a:p>
          <a:p>
            <a:r>
              <a:rPr lang="en-US" sz="1700" dirty="0" smtClean="0"/>
              <a:t>Your skills and interests that relate</a:t>
            </a:r>
          </a:p>
          <a:p>
            <a:r>
              <a:rPr lang="en-US" sz="1700" dirty="0" smtClean="0"/>
              <a:t>What will you do with your answer to this question?</a:t>
            </a:r>
          </a:p>
          <a:p>
            <a:r>
              <a:rPr lang="en-US" sz="1700" dirty="0" smtClean="0"/>
              <a:t>A personal story that led to this question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39" y="1678967"/>
            <a:ext cx="4418070" cy="2575892"/>
          </a:xfrm>
          <a:prstGeom prst="rect">
            <a:avLst/>
          </a:prstGeom>
          <a:ln>
            <a:solidFill>
              <a:srgbClr val="865CAB"/>
            </a:solidFill>
          </a:ln>
        </p:spPr>
      </p:pic>
      <p:sp>
        <p:nvSpPr>
          <p:cNvPr id="11" name="Down Arrow 10"/>
          <p:cNvSpPr/>
          <p:nvPr/>
        </p:nvSpPr>
        <p:spPr>
          <a:xfrm rot="3453150">
            <a:off x="4327648" y="2257941"/>
            <a:ext cx="332041" cy="1036985"/>
          </a:xfrm>
          <a:prstGeom prst="downArrow">
            <a:avLst/>
          </a:prstGeom>
          <a:solidFill>
            <a:srgbClr val="A7F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33A53"/>
                </a:solidFill>
              </a:rPr>
              <a:t>#HASHTAGS</a:t>
            </a:r>
            <a:endParaRPr lang="en-US" b="1" dirty="0">
              <a:solidFill>
                <a:srgbClr val="433A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7283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Remember to add multiple hashtags in your </a:t>
            </a:r>
            <a:r>
              <a:rPr lang="en-US" sz="3200" dirty="0" smtClean="0"/>
              <a:t>Question’s </a:t>
            </a:r>
            <a:r>
              <a:rPr lang="en-US" sz="3200" i="1" dirty="0"/>
              <a:t>Detail</a:t>
            </a:r>
            <a:r>
              <a:rPr lang="en-US" sz="3200" dirty="0"/>
              <a:t> </a:t>
            </a:r>
            <a:r>
              <a:rPr lang="en-US" sz="3200" dirty="0" smtClean="0"/>
              <a:t>box.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000" dirty="0" smtClean="0"/>
              <a:t>Hashtags </a:t>
            </a:r>
            <a:r>
              <a:rPr lang="en-US" sz="3000" dirty="0"/>
              <a:t>are categories and topics that help describe your question and career you are asking about.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On your profile, you can add the #hashtags you are most interested in seeing questions and advice from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1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33A53"/>
                </a:solidFill>
                <a:latin typeface="+mn-lt"/>
                <a:ea typeface="Lato" charset="0"/>
                <a:cs typeface="Lato" charset="0"/>
              </a:rPr>
              <a:t>Time To Get Started! – Create a student account and ask a question today!</a:t>
            </a:r>
            <a:endParaRPr lang="en-US" b="1" dirty="0">
              <a:solidFill>
                <a:srgbClr val="433A53"/>
              </a:solidFill>
              <a:latin typeface="+mn-lt"/>
              <a:ea typeface="Lato" charset="0"/>
              <a:cs typeface="La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2847"/>
            <a:ext cx="4189313" cy="3949367"/>
          </a:xfrm>
          <a:solidFill>
            <a:srgbClr val="A7F0E0">
              <a:alpha val="42000"/>
            </a:srgbClr>
          </a:solidFill>
          <a:ln>
            <a:solidFill>
              <a:srgbClr val="433A53"/>
            </a:solidFill>
          </a:ln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1800" dirty="0">
              <a:solidFill>
                <a:srgbClr val="433A53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433A53"/>
                </a:solidFill>
                <a:ea typeface="Lato" charset="0"/>
                <a:cs typeface="Lato" charset="0"/>
              </a:rPr>
              <a:t>Sign up as a </a:t>
            </a:r>
            <a:r>
              <a:rPr lang="en-US" sz="1800" dirty="0" smtClean="0">
                <a:solidFill>
                  <a:srgbClr val="433A53"/>
                </a:solidFill>
                <a:ea typeface="Lato" charset="0"/>
                <a:cs typeface="Lato" charset="0"/>
              </a:rPr>
              <a:t>‘Student</a:t>
            </a:r>
            <a:r>
              <a:rPr lang="en-US" sz="1800" dirty="0">
                <a:solidFill>
                  <a:srgbClr val="433A53"/>
                </a:solidFill>
                <a:ea typeface="Lato" charset="0"/>
                <a:cs typeface="Lato" charset="0"/>
              </a:rPr>
              <a:t>’ on </a:t>
            </a:r>
            <a:r>
              <a:rPr lang="en-US" sz="1800" dirty="0">
                <a:solidFill>
                  <a:srgbClr val="433A53"/>
                </a:solidFill>
                <a:ea typeface="Lato" charset="0"/>
                <a:cs typeface="Lato" charset="0"/>
                <a:hlinkClick r:id="rId2"/>
              </a:rPr>
              <a:t>www.CareerVillage.org</a:t>
            </a:r>
            <a:endParaRPr lang="en-US" sz="1800" dirty="0">
              <a:solidFill>
                <a:srgbClr val="433A53"/>
              </a:solidFill>
              <a:ea typeface="Lato" charset="0"/>
              <a:cs typeface="Lato" charset="0"/>
            </a:endParaRPr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433A53"/>
              </a:solidFill>
              <a:ea typeface="Lato" charset="0"/>
              <a:cs typeface="Lato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433A53"/>
                </a:solidFill>
                <a:ea typeface="Lato" charset="0"/>
                <a:cs typeface="Lato" charset="0"/>
              </a:rPr>
              <a:t>Make sure to enter your ‘Invite Code</a:t>
            </a:r>
            <a:r>
              <a:rPr lang="en-US" sz="1800" dirty="0" smtClean="0">
                <a:solidFill>
                  <a:srgbClr val="433A53"/>
                </a:solidFill>
                <a:ea typeface="Lato" charset="0"/>
                <a:cs typeface="Lato" charset="0"/>
              </a:rPr>
              <a:t>’</a:t>
            </a:r>
          </a:p>
          <a:p>
            <a:pPr>
              <a:buFont typeface="Arial" charset="0"/>
              <a:buChar char="•"/>
            </a:pPr>
            <a:endParaRPr lang="en-US" sz="1800" dirty="0" smtClean="0">
              <a:solidFill>
                <a:srgbClr val="433A53"/>
              </a:solidFill>
              <a:ea typeface="Lato" charset="0"/>
              <a:cs typeface="Lato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433A53"/>
                </a:solidFill>
                <a:ea typeface="Lato" charset="0"/>
                <a:cs typeface="Lato" charset="0"/>
              </a:rPr>
              <a:t>Browse CareerVillage for existing advice</a:t>
            </a:r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433A53"/>
              </a:solidFill>
              <a:ea typeface="Lato" charset="0"/>
              <a:cs typeface="Lato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433A53"/>
                </a:solidFill>
                <a:ea typeface="Lato" charset="0"/>
                <a:cs typeface="Lato" charset="0"/>
              </a:rPr>
              <a:t>Ask your own college or career related question!</a:t>
            </a:r>
            <a:endParaRPr lang="en-US" sz="1800" dirty="0">
              <a:solidFill>
                <a:srgbClr val="433A53"/>
              </a:solidFill>
              <a:ea typeface="Lato" charset="0"/>
              <a:cs typeface="La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82" y="1981307"/>
            <a:ext cx="2119901" cy="27823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43" y="4898572"/>
            <a:ext cx="2163503" cy="417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60" y="1691196"/>
            <a:ext cx="592132" cy="847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35" y="3031592"/>
            <a:ext cx="677147" cy="825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438" y="4359479"/>
            <a:ext cx="594962" cy="8084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292725">
            <a:off x="4073344" y="4160409"/>
            <a:ext cx="1480115" cy="194667"/>
          </a:xfrm>
          <a:prstGeom prst="rightArrow">
            <a:avLst/>
          </a:prstGeom>
          <a:solidFill>
            <a:srgbClr val="865CAB"/>
          </a:solidFill>
          <a:ln>
            <a:solidFill>
              <a:srgbClr val="433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229069"/>
            <a:ext cx="6799385" cy="5951449"/>
          </a:xfrm>
        </p:spPr>
      </p:pic>
    </p:spTree>
    <p:extLst>
      <p:ext uri="{BB962C8B-B14F-4D97-AF65-F5344CB8AC3E}">
        <p14:creationId xmlns:p14="http://schemas.microsoft.com/office/powerpoint/2010/main" val="12905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25803</TotalTime>
  <Words>369</Words>
  <Application>Microsoft Macintosh PowerPoint</Application>
  <PresentationFormat>On-screen Show (4:3)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Lato</vt:lpstr>
      <vt:lpstr>Lato Heavy</vt:lpstr>
      <vt:lpstr>ＭＳ Ｐゴシック</vt:lpstr>
      <vt:lpstr>Arial</vt:lpstr>
      <vt:lpstr>Office Theme</vt:lpstr>
      <vt:lpstr>PowerPoint Presentation</vt:lpstr>
      <vt:lpstr>Who are our professionals?</vt:lpstr>
      <vt:lpstr>How Q&amp;A Works on CareerVillage</vt:lpstr>
      <vt:lpstr>Your question’s detail matters!</vt:lpstr>
      <vt:lpstr>#HASHTAGS</vt:lpstr>
      <vt:lpstr>Time To Get Started! – Create a student account and ask a question today!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65</cp:revision>
  <cp:lastPrinted>2017-05-16T22:05:42Z</cp:lastPrinted>
  <dcterms:created xsi:type="dcterms:W3CDTF">2017-05-12T17:38:09Z</dcterms:created>
  <dcterms:modified xsi:type="dcterms:W3CDTF">2017-12-20T18:38:33Z</dcterms:modified>
</cp:coreProperties>
</file>